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59669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D9770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071360" y="0"/>
            <a:ext cx="5120640" cy="6858000"/>
          </a:xfrm>
          <a:prstGeom prst="rect">
            <a:avLst/>
          </a:prstGeom>
          <a:solidFill>
            <a:srgbClr val="ECFDF5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351520" y="3329000"/>
            <a:ext cx="256032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Cover Image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685800" y="12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85800" y="1400000"/>
            <a:ext cx="56997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1900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Driving Sustainable Impact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85800" y="3200000"/>
            <a:ext cx="20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5800" y="3400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ESG Strategy &amp; Environmental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5658000"/>
            <a:ext cx="56997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CO₂ Reduced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2.4Mt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8669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+35%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42334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85% of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8669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+28%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42334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80% of target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296000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296000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296000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Renewable 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96000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96000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849665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72% of target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6296000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296000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96000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ESG Score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96000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6000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Stable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849665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95% of target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88669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88669" y="1471600"/>
            <a:ext cx="5213581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8669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8669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Science-based methodology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Strong regulatory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Verified carbon credits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9750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9750" y="1471600"/>
            <a:ext cx="5213581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9750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9750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Scaling measurement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Emerging market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Talent pipeline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88669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88669" y="3715350"/>
            <a:ext cx="5213581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88669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88669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Mandatory ESG reporting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 bonds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9750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EEE2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9750" y="3715350"/>
            <a:ext cx="5213581" cy="60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9750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2400E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9750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Greenwashing backlash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Policy reversals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credit integrity concerns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356000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08669" y="37612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156000" y="3761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356000" y="35612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8669" y="1671600"/>
            <a:ext cx="4000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8669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58669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6506000" y="1671600"/>
            <a:ext cx="400000" cy="0"/>
          </a:xfrm>
          <a:prstGeom prst="line">
            <a:avLst/>
          </a:prstGeom>
          <a:ln w="190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06000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06000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1458669" y="3861200"/>
            <a:ext cx="40000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58669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Fill-Ins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58669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6506000" y="3861200"/>
            <a:ext cx="400000" cy="0"/>
          </a:xfrm>
          <a:prstGeom prst="line">
            <a:avLst/>
          </a:prstGeom>
          <a:ln w="190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06000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06000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88669" y="3601200"/>
            <a:ext cx="40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28669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08669" y="6030800"/>
            <a:ext cx="10094662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308669" y="60008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846000" y="2123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B2795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299682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Innovation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3206825"/>
            <a:ext cx="4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396000" y="323682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Oval 8"/>
          <p:cNvSpPr/>
          <p:nvPr/>
        </p:nvSpPr>
        <p:spPr>
          <a:xfrm>
            <a:off x="4208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50787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Experience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907875" y="4485575"/>
            <a:ext cx="4000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40787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Oval 12"/>
          <p:cNvSpPr/>
          <p:nvPr/>
        </p:nvSpPr>
        <p:spPr>
          <a:xfrm>
            <a:off x="5483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8412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Trust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884125" y="4485575"/>
            <a:ext cx="400000" cy="0"/>
          </a:xfrm>
          <a:prstGeom prst="line">
            <a:avLst/>
          </a:prstGeom>
          <a:ln w="63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8412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96000" y="3706200"/>
            <a:ext cx="18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1">
                <a:solidFill>
                  <a:srgbClr val="92400E"/>
                </a:solidFill>
                <a:latin typeface="Inter"/>
              </a:rPr>
              <a:t>Our Competitive Advantage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03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8669" y="167160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88669" y="167160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8669" y="259744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88669" y="259744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8669" y="352328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88669" y="352328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8669" y="444912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88669" y="444912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8669" y="537496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88669" y="537496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38669" y="157160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88669" y="167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8669" y="205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138669" y="249744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Q2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8669" y="259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88669" y="297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2138669" y="342328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Q3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88669" y="352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88669" y="390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2138669" y="434912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Q4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488669" y="444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488669" y="482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2138669" y="527496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88669" y="537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488669" y="575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2188669" y="1571600"/>
            <a:ext cx="0" cy="3703360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8669" y="167160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88669" y="1671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88669" y="169160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9744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8669" y="259744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Interest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88669" y="259744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5,200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88669" y="261744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788669" y="342328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88669" y="352328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88669" y="352328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Consideration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88669" y="352328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2,800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88669" y="354328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434912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8669" y="444912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88669" y="444912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Intent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88669" y="444912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1,400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88669" y="446912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88669" y="527496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88669" y="537496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88669" y="537496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Purchase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88669" y="537496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680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88669" y="539496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2653665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163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38669" y="1631600"/>
            <a:ext cx="1061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00135" y="1631600"/>
            <a:ext cx="104219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4643914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5744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38669" y="2557440"/>
            <a:ext cx="18575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96234" y="2557440"/>
            <a:ext cx="223634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423280"/>
            <a:ext cx="6634163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348328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3.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38669" y="3483280"/>
            <a:ext cx="26536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92334" y="3483280"/>
            <a:ext cx="34304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788669" y="4349120"/>
            <a:ext cx="862441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88669" y="440912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4.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38669" y="4409120"/>
            <a:ext cx="34497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88433" y="4409120"/>
            <a:ext cx="462464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88669" y="533496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5.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38669" y="5334960"/>
            <a:ext cx="42458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84533" y="5334960"/>
            <a:ext cx="58187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88669" y="145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8669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8669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88669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88669" y="216251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88669" y="219251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8669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88669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8669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88669" y="2903428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88669" y="2933428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8669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88669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88669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88669" y="3644342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88669" y="3674342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88669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88669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88669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88669" y="4385256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88669" y="4415256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88669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88669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88669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88669" y="5126170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88669" y="515617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88669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88669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88669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88669" y="586708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88669" y="589708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88669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88669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88669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8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15544" cy="874999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80456" y="3836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80456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FFFFFF"/>
          </a:solidFill>
          <a:ln w="63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76000" y="3416200"/>
            <a:ext cx="840000" cy="8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76000" y="3416200"/>
            <a:ext cx="840000" cy="8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76000" y="17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76000" y="17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96000" y="21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7" name="Oval 16"/>
          <p:cNvSpPr/>
          <p:nvPr/>
        </p:nvSpPr>
        <p:spPr>
          <a:xfrm>
            <a:off x="7291544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291544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11544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0" name="Oval 19"/>
          <p:cNvSpPr/>
          <p:nvPr/>
        </p:nvSpPr>
        <p:spPr>
          <a:xfrm>
            <a:off x="7291544" y="4391199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291544" y="4411199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Integration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11544" y="4731199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3" name="Oval 22"/>
          <p:cNvSpPr/>
          <p:nvPr/>
        </p:nvSpPr>
        <p:spPr>
          <a:xfrm>
            <a:off x="5776000" y="52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776000" y="52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Automation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96000" y="56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6" name="Oval 25"/>
          <p:cNvSpPr/>
          <p:nvPr/>
        </p:nvSpPr>
        <p:spPr>
          <a:xfrm>
            <a:off x="4260456" y="439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260456" y="441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Support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280456" y="473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9" name="Oval 28"/>
          <p:cNvSpPr/>
          <p:nvPr/>
        </p:nvSpPr>
        <p:spPr>
          <a:xfrm>
            <a:off x="4260456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65A30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260456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280456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788669" y="1351600"/>
            <a:ext cx="5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04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481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696000" y="1471600"/>
            <a:ext cx="481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967669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7669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88669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88669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$8.2M / $10M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888669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296000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6296000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475000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5000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96000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96000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396000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88669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67669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67669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84%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88669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88669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42 / 50 pts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1888669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6296000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296000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475000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475000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99%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96000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396000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99.95%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7396000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05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648669" y="1571600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88669" y="1671600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1671600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Jan 2026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8669" y="1671600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Kickoff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38669" y="2041600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343133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2648669" y="2343133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88669" y="2443133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2443133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38669" y="2443133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Alpha Release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38669" y="2813133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114666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2648669" y="3114666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888669" y="3214666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88669" y="3214666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38669" y="3214666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Beta Testing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38669" y="3584666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3886199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2648669" y="3886199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88669" y="3986199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669" y="3986199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Jul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38669" y="3986199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Launch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38669" y="4356199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4657732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2648669" y="4657732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88669" y="4757732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88669" y="4757732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Sep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938669" y="4757732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38669" y="5127732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5429265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2648669" y="5429265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88669" y="5529265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06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8669" y="5529265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Nov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938669" y="5529265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Review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938669" y="5899265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2688669" y="1571600"/>
            <a:ext cx="0" cy="3857665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01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2866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82866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2866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To 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2688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2866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82866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866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Define requirements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82866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82866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866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Design wireframes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82866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2866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1866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Set up CI/CD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32688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436688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436688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36688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In Progress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6510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2 tasks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36688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436688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5688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API development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436688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436688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45688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Frontend build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6510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90510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90510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510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Done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00332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510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790510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99510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Project charter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90510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790510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99510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Team onboarding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790510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790510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99510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Architecture review</a:t>
            </a:r>
          </a:p>
        </p:txBody>
      </p:sp>
      <p:cxnSp>
        <p:nvCxnSpPr>
          <p:cNvPr id="42" name="Connector 41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33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38669" y="17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38669" y="29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338669" y="41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338669" y="53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13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1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49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7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998669" y="2841600"/>
            <a:ext cx="290000" cy="0"/>
          </a:xfrm>
          <a:prstGeom prst="line">
            <a:avLst/>
          </a:prstGeom>
          <a:ln w="12700">
            <a:solidFill>
              <a:srgbClr val="99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98669" y="17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Data Breach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98669" y="20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Supply Chain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31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Compliance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Talent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Market Shift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398669" y="5241600"/>
            <a:ext cx="29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398669" y="41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Technology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98669" y="44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538669" y="5421600"/>
            <a:ext cx="1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669" y="3381600"/>
            <a:ext cx="45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06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Advisory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Strategic ESG roadmaps aligned with SBTi and TCFD frameworks.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Measurement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Proprietary carbon accounting across Scope 1, 2, and 3 emissions.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Offsets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Verified, high-quality carbon credit programs with real community impact.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438400" y="20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2438400" y="20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438400" y="2229000"/>
            <a:ext cx="73152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064E3B"/>
                </a:solidFill>
                <a:latin typeface="Inter"/>
              </a:rPr>
              <a:t>Sustainability is not a cost center — it is the most important investment a company can make in its own future. The data is clear: green companies outperform.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2438400" y="42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9353600" y="42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38400" y="4429000"/>
            <a:ext cx="731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— CEO, 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8400" y="4779000"/>
            <a:ext cx="73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UN Climate Action Summit, 2025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69" y="2134600"/>
            <a:ext cx="224000" cy="224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88669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88669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296000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296000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000" y="21346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796000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96000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669" y="3584600"/>
            <a:ext cx="224000" cy="224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88669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Global Reach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88669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296000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296000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000" y="3584600"/>
            <a:ext cx="224000" cy="22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796000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Performance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69" y="5034600"/>
            <a:ext cx="224000" cy="2240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88669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Team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8669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296000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6296000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4000" y="5034600"/>
            <a:ext cx="224000" cy="224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796000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Awards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88669" y="1571600"/>
            <a:ext cx="0" cy="3937500"/>
          </a:xfrm>
          <a:prstGeom prst="line">
            <a:avLst/>
          </a:prstGeom>
          <a:ln w="317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88669" y="1471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588669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588669" y="13716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788669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8669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88669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88669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988669" y="2784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88669" y="268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588669" y="26841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669" y="272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88669" y="3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88669" y="272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88669" y="3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988669" y="4096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588669" y="399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588669" y="3996600"/>
            <a:ext cx="85000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788669" y="40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788669" y="434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588669" y="40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88669" y="434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988669" y="5409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588669" y="530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588669" y="5309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8669" y="534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88669" y="565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88669" y="534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588669" y="565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4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629000"/>
            <a:ext cx="67056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64E3B"/>
                </a:solidFill>
                <a:latin typeface="Inter"/>
              </a:rPr>
              <a:t>Act Now for a
Sustainable Tomorrow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31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3379000"/>
            <a:ext cx="6705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Partner with EcoForward to build a credible, measurable path to net-zero and ESG excellence.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9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42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88669" y="42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46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88669" y="46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50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Web: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88669" y="50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2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227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2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2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EcoForward Group helps organizations achieve net-zero goals through measurable sustainability programs and responsible supply chain transformation.
We believe profitability and planet stewardship are not mutually exclusive.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8350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83500" y="1471600"/>
            <a:ext cx="248635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46675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8350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2015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8350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901985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9019850" y="1471600"/>
            <a:ext cx="248635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83025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11985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11985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8350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83500" y="3696600"/>
            <a:ext cx="248635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46675" y="4016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8350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2.4M tons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8350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CO₂ Offset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01985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9019850" y="3696600"/>
            <a:ext cx="24863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83025" y="4016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11985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650+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11985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2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429000"/>
            <a:ext cx="67056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Thank You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24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2629000"/>
            <a:ext cx="6705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It has been a pleasure presenting to you.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1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34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✉  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669" y="34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38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☎  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8669" y="38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42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⌂  Website: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8669" y="42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6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⚑  Location: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88669" y="46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New York, NY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6058000"/>
            <a:ext cx="67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EcoForward Group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46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Planet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measure every decision against its environmental impact.</a:t>
            </a:r>
          </a:p>
        </p:txBody>
      </p:sp>
      <p:sp>
        <p:nvSpPr>
          <p:cNvPr id="9" name="Oval 8"/>
          <p:cNvSpPr/>
          <p:nvPr/>
        </p:nvSpPr>
        <p:spPr>
          <a:xfrm>
            <a:off x="44622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34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Accountability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34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set bold targets and report transparently on our progress.</a:t>
            </a:r>
          </a:p>
        </p:txBody>
      </p:sp>
      <p:sp>
        <p:nvSpPr>
          <p:cNvPr id="13" name="Oval 12"/>
          <p:cNvSpPr/>
          <p:nvPr/>
        </p:nvSpPr>
        <p:spPr>
          <a:xfrm>
            <a:off x="72298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10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Equity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10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green transitions benefit all communities, especially the vulnerable.</a:t>
            </a:r>
          </a:p>
        </p:txBody>
      </p:sp>
      <p:sp>
        <p:nvSpPr>
          <p:cNvPr id="17" name="Oval 16"/>
          <p:cNvSpPr/>
          <p:nvPr/>
        </p:nvSpPr>
        <p:spPr>
          <a:xfrm>
            <a:off x="99974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9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886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Science-Led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386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follow peer-reviewed data, not trends or greenwashing.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46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52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34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22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34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34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28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34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10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98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10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10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04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10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886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474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4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386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386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180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686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Tons CO₂ Offset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933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75933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33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Client Organizations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66066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66066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42%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66066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Emissions Reduction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18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Countries Active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75933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75933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$320M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75933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Green Investments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66066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65A30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66066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66066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ESG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02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1471600"/>
            <a:ext cx="6156503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0172" y="1471600"/>
            <a:ext cx="4083159" cy="4500000"/>
          </a:xfrm>
          <a:prstGeom prst="roundRect">
            <a:avLst>
              <a:gd name="adj" fmla="val 2044"/>
            </a:avLst>
          </a:prstGeom>
          <a:solidFill>
            <a:srgbClr val="064E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0172" y="1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0172" y="2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Tons CO₂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0172" y="29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0172" y="31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-42%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0172" y="36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0172" y="44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0172" y="4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A+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0172" y="5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ESG Rating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